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258" r:id="rId15"/>
    <p:sldId id="259" r:id="rId16"/>
    <p:sldId id="324" r:id="rId17"/>
    <p:sldId id="325" r:id="rId18"/>
    <p:sldId id="284" r:id="rId19"/>
    <p:sldId id="306" r:id="rId20"/>
    <p:sldId id="283" r:id="rId21"/>
    <p:sldId id="261" r:id="rId22"/>
    <p:sldId id="307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21205"/>
    <a:srgbClr val="CC00FF"/>
    <a:srgbClr val="FF9999"/>
    <a:srgbClr val="CC66FF"/>
    <a:srgbClr val="CCCC00"/>
    <a:srgbClr val="FFFF8F"/>
    <a:srgbClr val="6699FF"/>
    <a:srgbClr val="00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5604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7535-E486-460C-AB6F-C4D184CD77E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E89ACF1-2F5F-4D87-939A-5EBBE94948F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Términos mitológicos religiosos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2F0CBE2F-2BA0-4D8E-9F8C-3E3AC1B38B2D}" type="par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1EB0C84-3A47-4DCE-BFD1-7A16A1EFBAB8}" type="sib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C728D82-C68E-4FC8-BA46-D925D94DACA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Base biológica médica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416FEC9C-7264-4979-A1C8-A232DBAC8A63}" type="par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D283458-D24B-4214-8574-9B394AA39764}" type="sib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998755D-C870-4C61-AEDA-6465595B4F6F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ndara" pitchFamily="34" charset="0"/>
            </a:rPr>
            <a:t>Enfoque social</a:t>
          </a:r>
          <a:endParaRPr lang="es-CL" sz="2800" dirty="0">
            <a:ln>
              <a:solidFill>
                <a:schemeClr val="tx1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63CD8786-C22A-4C84-B583-D5FEF9523143}" type="par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F847EE5-57FE-4A28-98BF-FB4177F35B50}" type="sib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B16E51E-5959-4707-99D2-5068DB019CC9}" type="pres">
      <dgm:prSet presAssocID="{7AE57535-E486-460C-AB6F-C4D184CD77EE}" presName="Name0" presStyleCnt="0">
        <dgm:presLayoutVars>
          <dgm:dir/>
          <dgm:animLvl val="lvl"/>
          <dgm:resizeHandles val="exact"/>
        </dgm:presLayoutVars>
      </dgm:prSet>
      <dgm:spPr/>
    </dgm:pt>
    <dgm:pt modelId="{5612B382-E9A4-4BAC-ADA0-3A281826A9F9}" type="pres">
      <dgm:prSet presAssocID="{7E89ACF1-2F5F-4D87-939A-5EBBE94948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A6A457-8581-49E2-B1B9-352007EBB5DF}" type="pres">
      <dgm:prSet presAssocID="{B1EB0C84-3A47-4DCE-BFD1-7A16A1EFBAB8}" presName="parTxOnlySpace" presStyleCnt="0"/>
      <dgm:spPr/>
    </dgm:pt>
    <dgm:pt modelId="{D3E7D52C-C7D0-40BE-A794-CB8DFD600E76}" type="pres">
      <dgm:prSet presAssocID="{7C728D82-C68E-4FC8-BA46-D925D94DA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6100F7-6949-44CE-A54B-D42ACB84F71E}" type="pres">
      <dgm:prSet presAssocID="{BD283458-D24B-4214-8574-9B394AA39764}" presName="parTxOnlySpace" presStyleCnt="0"/>
      <dgm:spPr/>
    </dgm:pt>
    <dgm:pt modelId="{4EC5BC90-165A-4214-9C51-9B3464186C2D}" type="pres">
      <dgm:prSet presAssocID="{0998755D-C870-4C61-AEDA-6465595B4F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BB7A2F-3731-4F0C-B9C8-0B3A7365BEFD}" type="presOf" srcId="{7C728D82-C68E-4FC8-BA46-D925D94DACA3}" destId="{D3E7D52C-C7D0-40BE-A794-CB8DFD600E76}" srcOrd="0" destOrd="0" presId="urn:microsoft.com/office/officeart/2005/8/layout/chevron1"/>
    <dgm:cxn modelId="{49901523-9966-441E-8372-BB76AA80E094}" type="presOf" srcId="{7AE57535-E486-460C-AB6F-C4D184CD77EE}" destId="{6B16E51E-5959-4707-99D2-5068DB019CC9}" srcOrd="0" destOrd="0" presId="urn:microsoft.com/office/officeart/2005/8/layout/chevron1"/>
    <dgm:cxn modelId="{8C19BE16-53B0-4372-AA9B-33719A5B52EA}" srcId="{7AE57535-E486-460C-AB6F-C4D184CD77EE}" destId="{7E89ACF1-2F5F-4D87-939A-5EBBE94948FA}" srcOrd="0" destOrd="0" parTransId="{2F0CBE2F-2BA0-4D8E-9F8C-3E3AC1B38B2D}" sibTransId="{B1EB0C84-3A47-4DCE-BFD1-7A16A1EFBAB8}"/>
    <dgm:cxn modelId="{2EB2A81F-3DDF-428B-BD0B-AEF28953DA4C}" type="presOf" srcId="{0998755D-C870-4C61-AEDA-6465595B4F6F}" destId="{4EC5BC90-165A-4214-9C51-9B3464186C2D}" srcOrd="0" destOrd="0" presId="urn:microsoft.com/office/officeart/2005/8/layout/chevron1"/>
    <dgm:cxn modelId="{4FC1AE88-76B4-40FD-9D19-0A18542B550D}" srcId="{7AE57535-E486-460C-AB6F-C4D184CD77EE}" destId="{7C728D82-C68E-4FC8-BA46-D925D94DACA3}" srcOrd="1" destOrd="0" parTransId="{416FEC9C-7264-4979-A1C8-A232DBAC8A63}" sibTransId="{BD283458-D24B-4214-8574-9B394AA39764}"/>
    <dgm:cxn modelId="{811E8D98-A02D-424D-8152-FDD82AE5DA33}" srcId="{7AE57535-E486-460C-AB6F-C4D184CD77EE}" destId="{0998755D-C870-4C61-AEDA-6465595B4F6F}" srcOrd="2" destOrd="0" parTransId="{63CD8786-C22A-4C84-B583-D5FEF9523143}" sibTransId="{5F847EE5-57FE-4A28-98BF-FB4177F35B50}"/>
    <dgm:cxn modelId="{43DE5A6C-8F3A-447C-9054-0DF0A4FA49D9}" type="presOf" srcId="{7E89ACF1-2F5F-4D87-939A-5EBBE94948FA}" destId="{5612B382-E9A4-4BAC-ADA0-3A281826A9F9}" srcOrd="0" destOrd="0" presId="urn:microsoft.com/office/officeart/2005/8/layout/chevron1"/>
    <dgm:cxn modelId="{15024B08-9A7E-44B9-93D0-53299B21975A}" type="presParOf" srcId="{6B16E51E-5959-4707-99D2-5068DB019CC9}" destId="{5612B382-E9A4-4BAC-ADA0-3A281826A9F9}" srcOrd="0" destOrd="0" presId="urn:microsoft.com/office/officeart/2005/8/layout/chevron1"/>
    <dgm:cxn modelId="{EEC40D95-6FA9-4CA1-89BA-F1BBBCA1BB96}" type="presParOf" srcId="{6B16E51E-5959-4707-99D2-5068DB019CC9}" destId="{90A6A457-8581-49E2-B1B9-352007EBB5DF}" srcOrd="1" destOrd="0" presId="urn:microsoft.com/office/officeart/2005/8/layout/chevron1"/>
    <dgm:cxn modelId="{684322A8-FBD4-40F8-BF58-21B7D2BBAA73}" type="presParOf" srcId="{6B16E51E-5959-4707-99D2-5068DB019CC9}" destId="{D3E7D52C-C7D0-40BE-A794-CB8DFD600E76}" srcOrd="2" destOrd="0" presId="urn:microsoft.com/office/officeart/2005/8/layout/chevron1"/>
    <dgm:cxn modelId="{90542A68-2017-4476-AA73-B9CF8E281D88}" type="presParOf" srcId="{6B16E51E-5959-4707-99D2-5068DB019CC9}" destId="{E36100F7-6949-44CE-A54B-D42ACB84F71E}" srcOrd="3" destOrd="0" presId="urn:microsoft.com/office/officeart/2005/8/layout/chevron1"/>
    <dgm:cxn modelId="{E23AFF0D-ADBB-4B12-8EA3-FFF6057DF9AD}" type="presParOf" srcId="{6B16E51E-5959-4707-99D2-5068DB019CC9}" destId="{4EC5BC90-165A-4214-9C51-9B3464186C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72346-73D1-4897-99EF-2905688552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6034A0-8A85-408B-A921-4F6562C34438}">
      <dgm:prSet phldrT="[Texto]"/>
      <dgm:spPr>
        <a:solidFill>
          <a:srgbClr val="CC66FF"/>
        </a:solidFill>
      </dgm:spPr>
      <dgm:t>
        <a:bodyPr/>
        <a:lstStyle/>
        <a:p>
          <a:r>
            <a:rPr lang="es-ES" dirty="0" smtClean="0"/>
            <a:t>Enfocar la evaluación</a:t>
          </a:r>
          <a:endParaRPr lang="es-ES" dirty="0"/>
        </a:p>
      </dgm:t>
    </dgm:pt>
    <dgm:pt modelId="{A00CE014-4C3E-4DB2-BFAD-DA19F162DF86}" type="parTrans" cxnId="{9613D6CC-55DD-4564-B7AA-4F568ECF68F6}">
      <dgm:prSet/>
      <dgm:spPr/>
      <dgm:t>
        <a:bodyPr/>
        <a:lstStyle/>
        <a:p>
          <a:endParaRPr lang="es-ES"/>
        </a:p>
      </dgm:t>
    </dgm:pt>
    <dgm:pt modelId="{00AC6838-522F-40B7-8864-0471946C58D9}" type="sibTrans" cxnId="{9613D6CC-55DD-4564-B7AA-4F568ECF68F6}">
      <dgm:prSet/>
      <dgm:spPr/>
      <dgm:t>
        <a:bodyPr/>
        <a:lstStyle/>
        <a:p>
          <a:endParaRPr lang="es-ES"/>
        </a:p>
      </dgm:t>
    </dgm:pt>
    <dgm:pt modelId="{FF2D10DC-D257-4E47-8B07-F9E155CBCE02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Recolectar información</a:t>
          </a:r>
          <a:endParaRPr lang="es-ES" dirty="0"/>
        </a:p>
      </dgm:t>
    </dgm:pt>
    <dgm:pt modelId="{48FD3996-2D31-42F3-A30D-3E38771446A7}" type="parTrans" cxnId="{339BE936-E287-4C0E-8AE6-374A3A7DBD6E}">
      <dgm:prSet/>
      <dgm:spPr/>
      <dgm:t>
        <a:bodyPr/>
        <a:lstStyle/>
        <a:p>
          <a:endParaRPr lang="es-ES"/>
        </a:p>
      </dgm:t>
    </dgm:pt>
    <dgm:pt modelId="{915737AD-4272-4381-9ED8-05F434D76CB8}" type="sibTrans" cxnId="{339BE936-E287-4C0E-8AE6-374A3A7DBD6E}">
      <dgm:prSet/>
      <dgm:spPr/>
      <dgm:t>
        <a:bodyPr/>
        <a:lstStyle/>
        <a:p>
          <a:endParaRPr lang="es-ES"/>
        </a:p>
      </dgm:t>
    </dgm:pt>
    <dgm:pt modelId="{6F5E67F0-5392-436E-B332-E5D9EAA17B74}">
      <dgm:prSet phldrT="[Texto]"/>
      <dgm:spPr>
        <a:solidFill>
          <a:srgbClr val="FFFF00">
            <a:alpha val="67000"/>
          </a:srgbClr>
        </a:solidFill>
      </dgm:spPr>
      <dgm:t>
        <a:bodyPr/>
        <a:lstStyle/>
        <a:p>
          <a:r>
            <a:rPr lang="es-ES" dirty="0" smtClean="0"/>
            <a:t>Analizar la información y obtener conclusiones</a:t>
          </a:r>
          <a:endParaRPr lang="es-ES" dirty="0"/>
        </a:p>
      </dgm:t>
    </dgm:pt>
    <dgm:pt modelId="{9F4C7E89-EBE7-48DB-AF84-0C36CABF8A7B}" type="parTrans" cxnId="{540B9E7D-9989-4FC7-B900-8A86C256E068}">
      <dgm:prSet/>
      <dgm:spPr/>
      <dgm:t>
        <a:bodyPr/>
        <a:lstStyle/>
        <a:p>
          <a:endParaRPr lang="es-ES"/>
        </a:p>
      </dgm:t>
    </dgm:pt>
    <dgm:pt modelId="{85B3E621-A7D9-4617-9625-0C9DAFB5F7C5}" type="sibTrans" cxnId="{540B9E7D-9989-4FC7-B900-8A86C256E068}">
      <dgm:prSet/>
      <dgm:spPr/>
      <dgm:t>
        <a:bodyPr/>
        <a:lstStyle/>
        <a:p>
          <a:endParaRPr lang="es-ES"/>
        </a:p>
      </dgm:t>
    </dgm:pt>
    <dgm:pt modelId="{586907D7-E380-4436-8820-63A33606D511}">
      <dgm:prSet phldrT="[Texto]"/>
      <dgm:spPr>
        <a:solidFill>
          <a:srgbClr val="FF9999"/>
        </a:solidFill>
      </dgm:spPr>
      <dgm:t>
        <a:bodyPr/>
        <a:lstStyle/>
        <a:p>
          <a:r>
            <a:rPr lang="es-ES" dirty="0" smtClean="0"/>
            <a:t>Comprender hallazgos y emprender las acciones</a:t>
          </a:r>
          <a:endParaRPr lang="es-ES" dirty="0"/>
        </a:p>
      </dgm:t>
    </dgm:pt>
    <dgm:pt modelId="{3CEC3C8C-571B-4720-B6D4-A6172CB68363}" type="parTrans" cxnId="{795764D7-D182-47FB-879D-A4543AC0945F}">
      <dgm:prSet/>
      <dgm:spPr/>
      <dgm:t>
        <a:bodyPr/>
        <a:lstStyle/>
        <a:p>
          <a:endParaRPr lang="es-ES"/>
        </a:p>
      </dgm:t>
    </dgm:pt>
    <dgm:pt modelId="{8D845423-C0C0-4D71-97EB-66AA9681303C}" type="sibTrans" cxnId="{795764D7-D182-47FB-879D-A4543AC0945F}">
      <dgm:prSet/>
      <dgm:spPr/>
      <dgm:t>
        <a:bodyPr/>
        <a:lstStyle/>
        <a:p>
          <a:endParaRPr lang="es-ES"/>
        </a:p>
      </dgm:t>
    </dgm:pt>
    <dgm:pt modelId="{2E908ED4-82C8-416D-907C-8B5CEFF4268F}" type="pres">
      <dgm:prSet presAssocID="{5DC72346-73D1-4897-99EF-29056885526C}" presName="Name0" presStyleCnt="0">
        <dgm:presLayoutVars>
          <dgm:dir/>
          <dgm:animLvl val="lvl"/>
          <dgm:resizeHandles val="exact"/>
        </dgm:presLayoutVars>
      </dgm:prSet>
      <dgm:spPr/>
    </dgm:pt>
    <dgm:pt modelId="{E8A51C7D-34CA-47E5-8C3D-036DF02D8A55}" type="pres">
      <dgm:prSet presAssocID="{196034A0-8A85-408B-A921-4F6562C3443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501D1-F589-4763-B3B1-61B944D54621}" type="pres">
      <dgm:prSet presAssocID="{00AC6838-522F-40B7-8864-0471946C58D9}" presName="parTxOnlySpace" presStyleCnt="0"/>
      <dgm:spPr/>
    </dgm:pt>
    <dgm:pt modelId="{2897E851-FB43-4042-AE1B-C26B64AF6607}" type="pres">
      <dgm:prSet presAssocID="{FF2D10DC-D257-4E47-8B07-F9E155CBCE0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DFBD2-5E54-401F-AE1C-ADC4112AEE9B}" type="pres">
      <dgm:prSet presAssocID="{915737AD-4272-4381-9ED8-05F434D76CB8}" presName="parTxOnlySpace" presStyleCnt="0"/>
      <dgm:spPr/>
    </dgm:pt>
    <dgm:pt modelId="{5D91EC03-BD8D-4BB9-8FBA-EC118383FCBA}" type="pres">
      <dgm:prSet presAssocID="{6F5E67F0-5392-436E-B332-E5D9EAA17B7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312E6-EA4E-4C62-A2AC-83B13A7347E6}" type="pres">
      <dgm:prSet presAssocID="{85B3E621-A7D9-4617-9625-0C9DAFB5F7C5}" presName="parTxOnlySpace" presStyleCnt="0"/>
      <dgm:spPr/>
    </dgm:pt>
    <dgm:pt modelId="{E30CD717-151D-4BA9-A9A5-A1A71E68F947}" type="pres">
      <dgm:prSet presAssocID="{586907D7-E380-4436-8820-63A33606D51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CDE08C-9CF6-4D33-9F2A-A24ACEECEC08}" type="presOf" srcId="{5DC72346-73D1-4897-99EF-29056885526C}" destId="{2E908ED4-82C8-416D-907C-8B5CEFF4268F}" srcOrd="0" destOrd="0" presId="urn:microsoft.com/office/officeart/2005/8/layout/chevron1"/>
    <dgm:cxn modelId="{115C9CB3-97D2-4AD0-9313-B7023D0F9951}" type="presOf" srcId="{586907D7-E380-4436-8820-63A33606D511}" destId="{E30CD717-151D-4BA9-A9A5-A1A71E68F947}" srcOrd="0" destOrd="0" presId="urn:microsoft.com/office/officeart/2005/8/layout/chevron1"/>
    <dgm:cxn modelId="{5292480B-84F6-491B-930E-F5D07E814255}" type="presOf" srcId="{196034A0-8A85-408B-A921-4F6562C34438}" destId="{E8A51C7D-34CA-47E5-8C3D-036DF02D8A55}" srcOrd="0" destOrd="0" presId="urn:microsoft.com/office/officeart/2005/8/layout/chevron1"/>
    <dgm:cxn modelId="{540B9E7D-9989-4FC7-B900-8A86C256E068}" srcId="{5DC72346-73D1-4897-99EF-29056885526C}" destId="{6F5E67F0-5392-436E-B332-E5D9EAA17B74}" srcOrd="2" destOrd="0" parTransId="{9F4C7E89-EBE7-48DB-AF84-0C36CABF8A7B}" sibTransId="{85B3E621-A7D9-4617-9625-0C9DAFB5F7C5}"/>
    <dgm:cxn modelId="{339BE936-E287-4C0E-8AE6-374A3A7DBD6E}" srcId="{5DC72346-73D1-4897-99EF-29056885526C}" destId="{FF2D10DC-D257-4E47-8B07-F9E155CBCE02}" srcOrd="1" destOrd="0" parTransId="{48FD3996-2D31-42F3-A30D-3E38771446A7}" sibTransId="{915737AD-4272-4381-9ED8-05F434D76CB8}"/>
    <dgm:cxn modelId="{795764D7-D182-47FB-879D-A4543AC0945F}" srcId="{5DC72346-73D1-4897-99EF-29056885526C}" destId="{586907D7-E380-4436-8820-63A33606D511}" srcOrd="3" destOrd="0" parTransId="{3CEC3C8C-571B-4720-B6D4-A6172CB68363}" sibTransId="{8D845423-C0C0-4D71-97EB-66AA9681303C}"/>
    <dgm:cxn modelId="{B44496A6-5019-4D75-B43C-E704E8DFEF69}" type="presOf" srcId="{FF2D10DC-D257-4E47-8B07-F9E155CBCE02}" destId="{2897E851-FB43-4042-AE1B-C26B64AF6607}" srcOrd="0" destOrd="0" presId="urn:microsoft.com/office/officeart/2005/8/layout/chevron1"/>
    <dgm:cxn modelId="{B4688704-7D1E-406F-8A11-5603D17A1AF8}" type="presOf" srcId="{6F5E67F0-5392-436E-B332-E5D9EAA17B74}" destId="{5D91EC03-BD8D-4BB9-8FBA-EC118383FCBA}" srcOrd="0" destOrd="0" presId="urn:microsoft.com/office/officeart/2005/8/layout/chevron1"/>
    <dgm:cxn modelId="{9613D6CC-55DD-4564-B7AA-4F568ECF68F6}" srcId="{5DC72346-73D1-4897-99EF-29056885526C}" destId="{196034A0-8A85-408B-A921-4F6562C34438}" srcOrd="0" destOrd="0" parTransId="{A00CE014-4C3E-4DB2-BFAD-DA19F162DF86}" sibTransId="{00AC6838-522F-40B7-8864-0471946C58D9}"/>
    <dgm:cxn modelId="{04DADB01-8AF8-41BD-9BA5-F17290824832}" type="presParOf" srcId="{2E908ED4-82C8-416D-907C-8B5CEFF4268F}" destId="{E8A51C7D-34CA-47E5-8C3D-036DF02D8A55}" srcOrd="0" destOrd="0" presId="urn:microsoft.com/office/officeart/2005/8/layout/chevron1"/>
    <dgm:cxn modelId="{852B3092-C9A8-4637-A755-B29EEA0A69F1}" type="presParOf" srcId="{2E908ED4-82C8-416D-907C-8B5CEFF4268F}" destId="{21E501D1-F589-4763-B3B1-61B944D54621}" srcOrd="1" destOrd="0" presId="urn:microsoft.com/office/officeart/2005/8/layout/chevron1"/>
    <dgm:cxn modelId="{7440F6FC-773B-4F56-87C6-CC359BE12AAC}" type="presParOf" srcId="{2E908ED4-82C8-416D-907C-8B5CEFF4268F}" destId="{2897E851-FB43-4042-AE1B-C26B64AF6607}" srcOrd="2" destOrd="0" presId="urn:microsoft.com/office/officeart/2005/8/layout/chevron1"/>
    <dgm:cxn modelId="{E9AA61D4-DDE3-4BD1-8C63-AC73AD348B65}" type="presParOf" srcId="{2E908ED4-82C8-416D-907C-8B5CEFF4268F}" destId="{12ADFBD2-5E54-401F-AE1C-ADC4112AEE9B}" srcOrd="3" destOrd="0" presId="urn:microsoft.com/office/officeart/2005/8/layout/chevron1"/>
    <dgm:cxn modelId="{50565906-6785-491B-8136-8984B39A2A9C}" type="presParOf" srcId="{2E908ED4-82C8-416D-907C-8B5CEFF4268F}" destId="{5D91EC03-BD8D-4BB9-8FBA-EC118383FCBA}" srcOrd="4" destOrd="0" presId="urn:microsoft.com/office/officeart/2005/8/layout/chevron1"/>
    <dgm:cxn modelId="{8B1FC9FD-0685-4392-9DA4-6990D5615A20}" type="presParOf" srcId="{2E908ED4-82C8-416D-907C-8B5CEFF4268F}" destId="{714312E6-EA4E-4C62-A2AC-83B13A7347E6}" srcOrd="5" destOrd="0" presId="urn:microsoft.com/office/officeart/2005/8/layout/chevron1"/>
    <dgm:cxn modelId="{A7FF18CC-8D5F-49AB-BF24-4AA5C8016E52}" type="presParOf" srcId="{2E908ED4-82C8-416D-907C-8B5CEFF4268F}" destId="{E30CD717-151D-4BA9-A9A5-A1A71E68F94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E8A2C-DB13-481B-AC0E-A27D9442BD3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1FF6B3-41A4-4056-B808-EE9ED0414B6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¿Qué es la evaluación?</a:t>
          </a:r>
          <a:endParaRPr lang="es-ES" dirty="0"/>
        </a:p>
      </dgm:t>
    </dgm:pt>
    <dgm:pt modelId="{DFC2DC18-A940-4D92-9E6E-3AB91B4A027E}" type="parTrans" cxnId="{53957AA8-40A7-4F55-B4E9-7AED7A578FEB}">
      <dgm:prSet/>
      <dgm:spPr/>
      <dgm:t>
        <a:bodyPr/>
        <a:lstStyle/>
        <a:p>
          <a:endParaRPr lang="es-ES"/>
        </a:p>
      </dgm:t>
    </dgm:pt>
    <dgm:pt modelId="{0E7A7D49-656B-41C9-9F60-1CB5AEDB2BC1}" type="sibTrans" cxnId="{53957AA8-40A7-4F55-B4E9-7AED7A578FEB}">
      <dgm:prSet/>
      <dgm:spPr/>
      <dgm:t>
        <a:bodyPr/>
        <a:lstStyle/>
        <a:p>
          <a:endParaRPr lang="es-ES"/>
        </a:p>
      </dgm:t>
    </dgm:pt>
    <dgm:pt modelId="{334F61F8-539F-4CF9-8895-6B9CDC3A8B2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¿Quién hace la evaluación?</a:t>
          </a:r>
          <a:endParaRPr lang="es-ES" dirty="0"/>
        </a:p>
      </dgm:t>
    </dgm:pt>
    <dgm:pt modelId="{945E139F-3E8D-46B1-B51E-CA26C445384D}" type="parTrans" cxnId="{BB0E5127-5243-478D-A733-D002A704FB8D}">
      <dgm:prSet/>
      <dgm:spPr/>
      <dgm:t>
        <a:bodyPr/>
        <a:lstStyle/>
        <a:p>
          <a:endParaRPr lang="es-ES"/>
        </a:p>
      </dgm:t>
    </dgm:pt>
    <dgm:pt modelId="{A57A153C-37B3-458E-B077-0B4D85C7D4CE}" type="sibTrans" cxnId="{BB0E5127-5243-478D-A733-D002A704FB8D}">
      <dgm:prSet/>
      <dgm:spPr/>
      <dgm:t>
        <a:bodyPr/>
        <a:lstStyle/>
        <a:p>
          <a:endParaRPr lang="es-ES"/>
        </a:p>
      </dgm:t>
    </dgm:pt>
    <dgm:pt modelId="{0CBC721F-3345-4117-A69B-D1B4D57363B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¿Cuándo ocurre la evaluación?</a:t>
          </a:r>
          <a:endParaRPr lang="es-ES" dirty="0"/>
        </a:p>
      </dgm:t>
    </dgm:pt>
    <dgm:pt modelId="{C792256A-EDF3-49CB-8F0B-596E3233567B}" type="parTrans" cxnId="{343CAF5C-91A6-415E-9C44-870514518F42}">
      <dgm:prSet/>
      <dgm:spPr/>
      <dgm:t>
        <a:bodyPr/>
        <a:lstStyle/>
        <a:p>
          <a:endParaRPr lang="es-ES"/>
        </a:p>
      </dgm:t>
    </dgm:pt>
    <dgm:pt modelId="{04BA6A2F-5DF8-40EF-9850-367679091CB6}" type="sibTrans" cxnId="{343CAF5C-91A6-415E-9C44-870514518F42}">
      <dgm:prSet/>
      <dgm:spPr/>
      <dgm:t>
        <a:bodyPr/>
        <a:lstStyle/>
        <a:p>
          <a:endParaRPr lang="es-ES"/>
        </a:p>
      </dgm:t>
    </dgm:pt>
    <dgm:pt modelId="{FBD7D58F-631D-495A-8120-658C8870A5B0}" type="pres">
      <dgm:prSet presAssocID="{CC2E8A2C-DB13-481B-AC0E-A27D9442BD32}" presName="Name0" presStyleCnt="0">
        <dgm:presLayoutVars>
          <dgm:dir/>
          <dgm:resizeHandles val="exact"/>
        </dgm:presLayoutVars>
      </dgm:prSet>
      <dgm:spPr/>
    </dgm:pt>
    <dgm:pt modelId="{7B4C430A-51DC-466A-AF94-1357140D711A}" type="pres">
      <dgm:prSet presAssocID="{171FF6B3-41A4-4056-B808-EE9ED0414B61}" presName="node" presStyleLbl="node1" presStyleIdx="0" presStyleCnt="3" custLinFactNeighborX="44129" custLinFactNeighborY="5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45B54A-10D3-474D-9D7F-D4889BCE2805}" type="pres">
      <dgm:prSet presAssocID="{0E7A7D49-656B-41C9-9F60-1CB5AEDB2BC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AA67862-120A-4CA4-ADC9-5150F1FBACA6}" type="pres">
      <dgm:prSet presAssocID="{0E7A7D49-656B-41C9-9F60-1CB5AEDB2BC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6F16FF0-C35A-4E40-BCDD-25219579F41A}" type="pres">
      <dgm:prSet presAssocID="{334F61F8-539F-4CF9-8895-6B9CDC3A8B2B}" presName="node" presStyleLbl="node1" presStyleIdx="1" presStyleCnt="3" custLinFactNeighborX="20133" custLinFactNeighborY="72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5EC08-B14F-49F1-B372-252E1F992C52}" type="pres">
      <dgm:prSet presAssocID="{A57A153C-37B3-458E-B077-0B4D85C7D4C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BA4D494-1B57-4C9D-A802-9CDC9275A8AD}" type="pres">
      <dgm:prSet presAssocID="{A57A153C-37B3-458E-B077-0B4D85C7D4C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39767B7-38B3-4F7D-9366-C2406431A872}" type="pres">
      <dgm:prSet presAssocID="{0CBC721F-3345-4117-A69B-D1B4D57363BC}" presName="node" presStyleLbl="node1" presStyleIdx="2" presStyleCnt="3" custLinFactNeighborX="-3865" custLinFactNeighborY="50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9EF408-0EBB-4291-BAFF-3F03C8BB7CED}" type="presOf" srcId="{334F61F8-539F-4CF9-8895-6B9CDC3A8B2B}" destId="{F6F16FF0-C35A-4E40-BCDD-25219579F41A}" srcOrd="0" destOrd="0" presId="urn:microsoft.com/office/officeart/2005/8/layout/process1"/>
    <dgm:cxn modelId="{F4EE823E-4381-49E1-A2BE-5B370A50204B}" type="presOf" srcId="{171FF6B3-41A4-4056-B808-EE9ED0414B61}" destId="{7B4C430A-51DC-466A-AF94-1357140D711A}" srcOrd="0" destOrd="0" presId="urn:microsoft.com/office/officeart/2005/8/layout/process1"/>
    <dgm:cxn modelId="{C7F75FF7-7E0C-4D47-80D1-550D2D61133E}" type="presOf" srcId="{A57A153C-37B3-458E-B077-0B4D85C7D4CE}" destId="{5BA4D494-1B57-4C9D-A802-9CDC9275A8AD}" srcOrd="1" destOrd="0" presId="urn:microsoft.com/office/officeart/2005/8/layout/process1"/>
    <dgm:cxn modelId="{7CDE8CB6-A1F6-4D02-9A0F-E180139AA3A8}" type="presOf" srcId="{0E7A7D49-656B-41C9-9F60-1CB5AEDB2BC1}" destId="{4AA67862-120A-4CA4-ADC9-5150F1FBACA6}" srcOrd="1" destOrd="0" presId="urn:microsoft.com/office/officeart/2005/8/layout/process1"/>
    <dgm:cxn modelId="{B44FDD7A-E95E-4320-83B9-35263E4EDCF2}" type="presOf" srcId="{0CBC721F-3345-4117-A69B-D1B4D57363BC}" destId="{939767B7-38B3-4F7D-9366-C2406431A872}" srcOrd="0" destOrd="0" presId="urn:microsoft.com/office/officeart/2005/8/layout/process1"/>
    <dgm:cxn modelId="{177FE416-4C84-40A0-AC61-9BEAA2925B9B}" type="presOf" srcId="{CC2E8A2C-DB13-481B-AC0E-A27D9442BD32}" destId="{FBD7D58F-631D-495A-8120-658C8870A5B0}" srcOrd="0" destOrd="0" presId="urn:microsoft.com/office/officeart/2005/8/layout/process1"/>
    <dgm:cxn modelId="{BB0E5127-5243-478D-A733-D002A704FB8D}" srcId="{CC2E8A2C-DB13-481B-AC0E-A27D9442BD32}" destId="{334F61F8-539F-4CF9-8895-6B9CDC3A8B2B}" srcOrd="1" destOrd="0" parTransId="{945E139F-3E8D-46B1-B51E-CA26C445384D}" sibTransId="{A57A153C-37B3-458E-B077-0B4D85C7D4CE}"/>
    <dgm:cxn modelId="{53957AA8-40A7-4F55-B4E9-7AED7A578FEB}" srcId="{CC2E8A2C-DB13-481B-AC0E-A27D9442BD32}" destId="{171FF6B3-41A4-4056-B808-EE9ED0414B61}" srcOrd="0" destOrd="0" parTransId="{DFC2DC18-A940-4D92-9E6E-3AB91B4A027E}" sibTransId="{0E7A7D49-656B-41C9-9F60-1CB5AEDB2BC1}"/>
    <dgm:cxn modelId="{7D5FCE49-DF2F-4F75-99D3-4675346D6719}" type="presOf" srcId="{0E7A7D49-656B-41C9-9F60-1CB5AEDB2BC1}" destId="{7A45B54A-10D3-474D-9D7F-D4889BCE2805}" srcOrd="0" destOrd="0" presId="urn:microsoft.com/office/officeart/2005/8/layout/process1"/>
    <dgm:cxn modelId="{2E467CF4-790E-4692-9F1C-9F760D726AA6}" type="presOf" srcId="{A57A153C-37B3-458E-B077-0B4D85C7D4CE}" destId="{5345EC08-B14F-49F1-B372-252E1F992C52}" srcOrd="0" destOrd="0" presId="urn:microsoft.com/office/officeart/2005/8/layout/process1"/>
    <dgm:cxn modelId="{343CAF5C-91A6-415E-9C44-870514518F42}" srcId="{CC2E8A2C-DB13-481B-AC0E-A27D9442BD32}" destId="{0CBC721F-3345-4117-A69B-D1B4D57363BC}" srcOrd="2" destOrd="0" parTransId="{C792256A-EDF3-49CB-8F0B-596E3233567B}" sibTransId="{04BA6A2F-5DF8-40EF-9850-367679091CB6}"/>
    <dgm:cxn modelId="{D664010B-C2F6-4E98-87C5-C16F850EF498}" type="presParOf" srcId="{FBD7D58F-631D-495A-8120-658C8870A5B0}" destId="{7B4C430A-51DC-466A-AF94-1357140D711A}" srcOrd="0" destOrd="0" presId="urn:microsoft.com/office/officeart/2005/8/layout/process1"/>
    <dgm:cxn modelId="{0139EB42-4F5B-4CB9-BBD4-16594689D7A7}" type="presParOf" srcId="{FBD7D58F-631D-495A-8120-658C8870A5B0}" destId="{7A45B54A-10D3-474D-9D7F-D4889BCE2805}" srcOrd="1" destOrd="0" presId="urn:microsoft.com/office/officeart/2005/8/layout/process1"/>
    <dgm:cxn modelId="{DE78F799-FC5E-4631-A278-45D949AD63E6}" type="presParOf" srcId="{7A45B54A-10D3-474D-9D7F-D4889BCE2805}" destId="{4AA67862-120A-4CA4-ADC9-5150F1FBACA6}" srcOrd="0" destOrd="0" presId="urn:microsoft.com/office/officeart/2005/8/layout/process1"/>
    <dgm:cxn modelId="{71B71AB8-690D-4AD8-8EFC-20158CEE7969}" type="presParOf" srcId="{FBD7D58F-631D-495A-8120-658C8870A5B0}" destId="{F6F16FF0-C35A-4E40-BCDD-25219579F41A}" srcOrd="2" destOrd="0" presId="urn:microsoft.com/office/officeart/2005/8/layout/process1"/>
    <dgm:cxn modelId="{7AFA56F2-B33A-495A-863E-A8EEBEC49085}" type="presParOf" srcId="{FBD7D58F-631D-495A-8120-658C8870A5B0}" destId="{5345EC08-B14F-49F1-B372-252E1F992C52}" srcOrd="3" destOrd="0" presId="urn:microsoft.com/office/officeart/2005/8/layout/process1"/>
    <dgm:cxn modelId="{1933F877-4F44-4AB8-BAD8-060450E158CF}" type="presParOf" srcId="{5345EC08-B14F-49F1-B372-252E1F992C52}" destId="{5BA4D494-1B57-4C9D-A802-9CDC9275A8AD}" srcOrd="0" destOrd="0" presId="urn:microsoft.com/office/officeart/2005/8/layout/process1"/>
    <dgm:cxn modelId="{F0D6C401-188B-4929-A639-E90BBC2B1974}" type="presParOf" srcId="{FBD7D58F-631D-495A-8120-658C8870A5B0}" destId="{939767B7-38B3-4F7D-9366-C2406431A8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385-8389-486D-B3DC-C92B08D2EF14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D5DC-17DC-4C52-B35C-6C6FE470E2D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4619-D9BD-415A-A72B-993C09856854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39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188640"/>
            <a:ext cx="9144000" cy="4590842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kumimoji="1" lang="es-CL" sz="40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Rehabilitación Basada en la Comunidad: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Guías para la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RBC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INTRODUCCION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endParaRPr kumimoji="1" lang="es-CL" sz="44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69696">
                    <a:lumMod val="50000"/>
                  </a:srgb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+mj-ea"/>
                <a:cs typeface="+mj-cs"/>
              </a:endParaRP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Organización Mundial de la Salud</a:t>
              </a: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OMS 2012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4860032" y="537321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ndara" pitchFamily="34" charset="0"/>
              </a:rPr>
              <a:t>Departamento de Salud SENADIS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5: Componente Social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Asistencia Personal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Relaciones, matrimonio y familia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Cultura y artes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Recreación, esparcimiento y 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  deportes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Justicia 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445246" cy="32185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447925" cy="3267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6: Fortalecimiento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Defensa y comunicación 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Movilización comunitaria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Participación Política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Grupos de autoayuda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Organización de </a:t>
            </a:r>
            <a:r>
              <a:rPr lang="es-CL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endParaRPr lang="es-E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7: Complementario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Cubre 4 temas específicos: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VIH/SIDA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Salud mental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Lepra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Desastres</a:t>
            </a:r>
          </a:p>
          <a:p>
            <a:pPr lvl="1"/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296972" cy="3143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L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Introducción</a:t>
            </a:r>
            <a:endParaRPr lang="es-ES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522240" cy="21099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Evolución histórica del concepto de Discapacidad</a:t>
            </a: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Definición actual: “la discapacidad resulta de la interacción entre las personas con deficiencias y las barreras de actitudes y ambientales que obstaculizan su participación plena y efectiva en la sociedad sobre una base de igualdad con otros” (CIDPD, 2006)</a:t>
            </a:r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214554"/>
          <a:ext cx="69294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Epidemiología de la Discapacidad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10% aprox. de la población mundial vive con una discapacidad*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80% de 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viven en países en desarrollo.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15–20% de los pobres del mundo son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PcD.</a:t>
            </a:r>
            <a:endParaRPr lang="es-CL" sz="26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 hay servicios de rehabilitación disponibles para 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en 62 países.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niños con discapacidad son mucho menos propensos a asistir a la escuela en relación a los niños sin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</a:t>
            </a:r>
            <a:r>
              <a:rPr lang="es-CL" sz="26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tienden a experimentar un alto desempleo y tener ingresos menores que las personas sin discapacidad.</a:t>
            </a:r>
          </a:p>
          <a:p>
            <a:pPr algn="just">
              <a:buNone/>
            </a:pPr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*la OMS  en el 2012, sitúa la discapacidad mundial en un 15%</a:t>
            </a:r>
          </a:p>
          <a:p>
            <a:pPr algn="just"/>
            <a:endParaRPr lang="es-CL" sz="26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 y desarrollo inclusivo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desarrollo inclusivo es el que incluye e involucra a todos, especialmente a quienes están marginados, con frecuencia, son discriminados</a:t>
            </a:r>
          </a:p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desarrollo inclusivo en la discapacidad es esencial para asegurar que ellos puedan participar significativamente en los procesos de desarrollo y las políticas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 y desarrollo inclusivo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Incorporar o incluir los derechos de las  personas con discapacidad en la  agenda de desarrollo  es una forma de lograr la igualdad para las personas con discapacidad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Actualmente se reconoce que uno de los elementos esenciales del desarrollo es la participación de la comunidad, como individuos, grupos u organizaciones, en todas las etapas del proceso de desarrollo, incluyendo la planeación, la puesta en práctica y la supervisión</a:t>
            </a:r>
          </a:p>
          <a:p>
            <a:pPr algn="just"/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Hitos relevantes de la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282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57200" y="2857496"/>
            <a:ext cx="8686800" cy="2214578"/>
          </a:xfrm>
          <a:prstGeom prst="notchedRightArrow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500032" y="1857364"/>
            <a:ext cx="1612748" cy="2031688"/>
            <a:chOff x="214312" y="365751"/>
            <a:chExt cx="1612748" cy="2031688"/>
          </a:xfrm>
        </p:grpSpPr>
        <p:sp>
          <p:nvSpPr>
            <p:cNvPr id="31" name="30 Rectángulo"/>
            <p:cNvSpPr/>
            <p:nvPr/>
          </p:nvSpPr>
          <p:spPr>
            <a:xfrm>
              <a:off x="214312" y="385759"/>
              <a:ext cx="14698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57190" y="365751"/>
              <a:ext cx="14698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OMS Declaración Alma Ata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1978 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21441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2500298" y="2214554"/>
            <a:ext cx="1643073" cy="2051694"/>
            <a:chOff x="1571637" y="2600337"/>
            <a:chExt cx="1274483" cy="2011680"/>
          </a:xfrm>
        </p:grpSpPr>
        <p:sp>
          <p:nvSpPr>
            <p:cNvPr id="29" name="28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571637" y="2600337"/>
              <a:ext cx="1274483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Posición </a:t>
              </a: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conjunta OMS-UNESCO-OIT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1994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3071802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1571604" y="2000240"/>
            <a:ext cx="4400365" cy="2044222"/>
            <a:chOff x="2536623" y="496087"/>
            <a:chExt cx="3561934" cy="2044222"/>
          </a:xfrm>
        </p:grpSpPr>
        <p:sp>
          <p:nvSpPr>
            <p:cNvPr id="27" name="26 Rectángulo"/>
            <p:cNvSpPr/>
            <p:nvPr/>
          </p:nvSpPr>
          <p:spPr>
            <a:xfrm>
              <a:off x="2536623" y="528629"/>
              <a:ext cx="136453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734027" y="496087"/>
              <a:ext cx="136453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Consulta Internacional para revisar RBC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  <a:cs typeface="Narkisim" pitchFamily="34" charset="-79"/>
                </a:rPr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3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13 Elipse"/>
          <p:cNvSpPr/>
          <p:nvPr/>
        </p:nvSpPr>
        <p:spPr>
          <a:xfrm>
            <a:off x="492919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4143372" y="4071942"/>
            <a:ext cx="2941413" cy="2071702"/>
            <a:chOff x="3916635" y="2580329"/>
            <a:chExt cx="2941413" cy="2071702"/>
          </a:xfrm>
        </p:grpSpPr>
        <p:sp>
          <p:nvSpPr>
            <p:cNvPr id="25" name="24 Rectángulo"/>
            <p:cNvSpPr/>
            <p:nvPr/>
          </p:nvSpPr>
          <p:spPr>
            <a:xfrm>
              <a:off x="3916635" y="2600337"/>
              <a:ext cx="1466193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000660" y="2580329"/>
              <a:ext cx="1857388" cy="207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2° Posición conjunta OIT, UNESCO y OMS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>
          <a:xfrm>
            <a:off x="578644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16 Grupo"/>
          <p:cNvGrpSpPr/>
          <p:nvPr/>
        </p:nvGrpSpPr>
        <p:grpSpPr>
          <a:xfrm>
            <a:off x="5715009" y="1877372"/>
            <a:ext cx="1740546" cy="2277424"/>
            <a:chOff x="5429289" y="385759"/>
            <a:chExt cx="1740546" cy="2277424"/>
          </a:xfrm>
        </p:grpSpPr>
        <p:sp>
          <p:nvSpPr>
            <p:cNvPr id="23" name="22 Rectángulo"/>
            <p:cNvSpPr/>
            <p:nvPr/>
          </p:nvSpPr>
          <p:spPr>
            <a:xfrm>
              <a:off x="5429289" y="385759"/>
              <a:ext cx="1311919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5857916" y="651503"/>
              <a:ext cx="1311919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CIDPD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 ONU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2006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086191" y="4091950"/>
            <a:ext cx="1048523" cy="1435937"/>
            <a:chOff x="6800471" y="2600337"/>
            <a:chExt cx="1048523" cy="1435937"/>
          </a:xfrm>
        </p:grpSpPr>
        <p:sp>
          <p:nvSpPr>
            <p:cNvPr id="21" name="20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2012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Guías para la RBC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7335808" y="3734756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32 Elipse"/>
          <p:cNvSpPr/>
          <p:nvPr/>
        </p:nvSpPr>
        <p:spPr>
          <a:xfrm>
            <a:off x="207167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o"/>
          <p:cNvGrpSpPr/>
          <p:nvPr/>
        </p:nvGrpSpPr>
        <p:grpSpPr>
          <a:xfrm>
            <a:off x="1142976" y="4143380"/>
            <a:ext cx="1857388" cy="2020230"/>
            <a:chOff x="1571637" y="2591787"/>
            <a:chExt cx="1857388" cy="2020230"/>
          </a:xfrm>
        </p:grpSpPr>
        <p:sp>
          <p:nvSpPr>
            <p:cNvPr id="35" name="34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3947" y="2591787"/>
              <a:ext cx="1115078" cy="1357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1981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Manual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RBC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37 Elipse"/>
          <p:cNvSpPr/>
          <p:nvPr/>
        </p:nvSpPr>
        <p:spPr>
          <a:xfrm>
            <a:off x="657226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38 Elipse"/>
          <p:cNvSpPr/>
          <p:nvPr/>
        </p:nvSpPr>
        <p:spPr>
          <a:xfrm>
            <a:off x="400049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40 Rectángulo"/>
          <p:cNvSpPr/>
          <p:nvPr/>
        </p:nvSpPr>
        <p:spPr>
          <a:xfrm>
            <a:off x="3428992" y="4143380"/>
            <a:ext cx="1677649" cy="2357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2002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Reedición de Manual de RBC “Cuadernos de  Capacitación Comunitaria para PcD y sus familias”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77281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CL" sz="2800" i="1" kern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“La rehabilitación basada en la comunidad (RBC) promueve la colaboración entre los dirigentes comunitarios, las personas con discapacidad, sus familias y otros ciudadanos involucrados para ofrecer igualdad de oportunidades a todas las personas con discapacidad en la comunidad. </a:t>
            </a:r>
          </a:p>
          <a:p>
            <a:pPr algn="ctr"/>
            <a:endParaRPr kumimoji="1" lang="es-CL" sz="2800" i="1" kern="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kumimoji="1" lang="es-CL" sz="2800" i="1" kern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 estrategia RBC, iniciada hace más de 30 años, sigue promoviendo los derechos y la participación de las personas con discapacidad y fortaleciendo el papel de sus organizaciones (OPD) en el mundo”.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81000" y="3048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CL" sz="4400" b="1" i="0" u="none" strike="noStrike" kern="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PhagsPa" pitchFamily="34" charset="0"/>
                <a:ea typeface="+mj-ea"/>
                <a:cs typeface="+mj-cs"/>
              </a:rPr>
              <a:t>Rehabilitación Basada en la Comunidad</a:t>
            </a:r>
            <a:endParaRPr kumimoji="1" lang="es-CL" sz="4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PhagsP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Guías para la RBC 2012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Fundamentadas en: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Consulta Internacional para Revisar la RBC (2003).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Posición Conjunta sobre RBC de la OIT, UNESCO y OMS (2004).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que apunta a contribuir a la puesta en práctica de la Convención Internacional sobre los Derechos de las Personas con Discapacidad.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elaboración de legislación nacional que incluya la discapacidad y que pueda apoyar el desarrollo inclusivo basado en la comunidad.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Rehabilitación Basada en la Comunidad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14282" y="1357298"/>
            <a:ext cx="84725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estrategia de desarrollo comunitario para: la rehabilitación, </a:t>
            </a:r>
            <a:r>
              <a:rPr lang="es-CL" sz="2800" b="1" dirty="0" smtClean="0"/>
              <a:t>la reducción de la pobreza, </a:t>
            </a: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igualdad de oportunidades y la integración social de todas las PcD </a:t>
            </a: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(OIT – UNESCO - OMS, 2004).</a:t>
            </a: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PRINCIPIOS: basados en la Convención Internacional sobre los Derechos de las Personas con Discapacidad: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Respeto por la dignidad, autonomía, libertad de elección e independencia de las personas.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No discriminación.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Participación plena y efectiva e inclusión en la sociedad.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  y desarrollo inclusivo basado en la comunidad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4643470" cy="5072074"/>
          </a:xfrm>
        </p:spPr>
        <p:txBody>
          <a:bodyPr/>
          <a:lstStyle/>
          <a:p>
            <a:pPr lvl="0" algn="just">
              <a:defRPr/>
            </a:pP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Enfoque RBC (2004):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Enfoque multisectorial: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 formación de alianzas.</a:t>
            </a:r>
            <a:endParaRPr lang="es-CL" sz="24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Sectores claves del desarrollo.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Objetivo: Asegurar que las PcD y sus familias tengan acceso a los beneficios de los distintos sectores.</a:t>
            </a:r>
          </a:p>
          <a:p>
            <a:pPr marL="800100" lvl="1" indent="-342900" algn="just">
              <a:buNone/>
            </a:pPr>
            <a:endParaRPr lang="es-CL" sz="18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>
              <a:buNone/>
            </a:pPr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(Fuente: Posición Conjunta OMS, OIT, UNESCO 2004)</a:t>
            </a:r>
          </a:p>
          <a:p>
            <a:endParaRPr lang="es-CL" dirty="0"/>
          </a:p>
        </p:txBody>
      </p:sp>
      <p:pic>
        <p:nvPicPr>
          <p:cNvPr id="20482" name="Picture 2" descr="http://www.andi.com.co/Archivos/image/IMAGENES%20BARRANQUILLA/BOLETIN%20PRIMER%20TRIMESTRE%202011/Comit%C3%A9%20Salud%20Ocupacional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26" t="2475" r="5940" b="8415"/>
          <a:stretch>
            <a:fillRect/>
          </a:stretch>
        </p:blipFill>
        <p:spPr bwMode="auto">
          <a:xfrm>
            <a:off x="5857884" y="2357430"/>
            <a:ext cx="2500330" cy="2571768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Aunque existe una matriz común , cada programa de la RBC continuará mostrando diferencias únicas por ser influenciado por una gama de factores, por ejemplo, </a:t>
            </a:r>
            <a:r>
              <a:rPr lang="es-CL" b="1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físicos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,</a:t>
            </a:r>
            <a:r>
              <a:rPr lang="es-CL" b="1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socioeconómicos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,</a:t>
            </a:r>
            <a:r>
              <a:rPr lang="es-CL" b="1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culturales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y </a:t>
            </a:r>
            <a:r>
              <a:rPr lang="es-CL" b="1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políticos</a:t>
            </a:r>
          </a:p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Aunque todos los programas de RBC son diferentes hay una secuencia universal de las etapas que guían su desarrollo. Se conoce como el ciclo de la administración y consta de 4 etapas.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Administración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1. Análisis  de situación 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2. Planeación y diseño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3. Implementación y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	 supervisión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4. Evaluación</a:t>
            </a:r>
          </a:p>
          <a:p>
            <a:pPr>
              <a:buNone/>
            </a:pPr>
            <a:endParaRPr lang="es-ES" dirty="0"/>
          </a:p>
        </p:txBody>
      </p:sp>
      <p:grpSp>
        <p:nvGrpSpPr>
          <p:cNvPr id="6" name="8 Grupo"/>
          <p:cNvGrpSpPr/>
          <p:nvPr/>
        </p:nvGrpSpPr>
        <p:grpSpPr>
          <a:xfrm>
            <a:off x="4788024" y="1412776"/>
            <a:ext cx="4104455" cy="2931238"/>
            <a:chOff x="271440" y="3538550"/>
            <a:chExt cx="1732651" cy="1150583"/>
          </a:xfrm>
          <a:scene3d>
            <a:camera prst="orthographicFront"/>
            <a:lightRig rig="chilly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05139" y="3572249"/>
              <a:ext cx="1698952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Proyecto y programa de</a:t>
              </a: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 RBC: diferencias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El inicio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Cobertura geográfica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Estructura administrativa de la RBC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Administración con participación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Sostener programas de la RBC</a:t>
              </a:r>
            </a:p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50644"/>
            <a:ext cx="2627560" cy="27073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Etapa 1: 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Análisis de la situación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Incluye los siguientes pasos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Recolectar datos y cifras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Análisis  de las partes interesadas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Análisis de problemas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Análisis de objetivos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Análisis de recursos	</a:t>
            </a:r>
          </a:p>
          <a:p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471042" cy="14710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470" r="1217"/>
          <a:stretch>
            <a:fillRect/>
          </a:stretch>
        </p:blipFill>
        <p:spPr bwMode="auto">
          <a:xfrm>
            <a:off x="6084168" y="1700808"/>
            <a:ext cx="2808312" cy="29059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 bwMode="auto">
          <a:xfrm>
            <a:off x="5580112" y="1340768"/>
            <a:ext cx="3024336" cy="2088232"/>
          </a:xfrm>
          <a:prstGeom prst="roundRect">
            <a:avLst/>
          </a:prstGeom>
          <a:solidFill>
            <a:srgbClr val="FF7C80">
              <a:alpha val="75000"/>
            </a:srgbClr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1277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Población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Condiciones de vida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Salud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Educación 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Economía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Cultura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Religión</a:t>
            </a:r>
          </a:p>
          <a:p>
            <a:endParaRPr lang="es-ES" b="1" dirty="0"/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4788024" y="1628800"/>
            <a:ext cx="936104" cy="86409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18 Conector recto de flecha"/>
          <p:cNvCxnSpPr/>
          <p:nvPr/>
        </p:nvCxnSpPr>
        <p:spPr bwMode="auto">
          <a:xfrm flipV="1">
            <a:off x="4788024" y="1844824"/>
            <a:ext cx="1008112" cy="64807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20 Conector recto de flecha"/>
          <p:cNvCxnSpPr/>
          <p:nvPr/>
        </p:nvCxnSpPr>
        <p:spPr bwMode="auto">
          <a:xfrm flipV="1">
            <a:off x="4788024" y="2132856"/>
            <a:ext cx="1008112" cy="36004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22 Conector recto de flecha"/>
          <p:cNvCxnSpPr/>
          <p:nvPr/>
        </p:nvCxnSpPr>
        <p:spPr bwMode="auto">
          <a:xfrm flipV="1">
            <a:off x="4788024" y="2420888"/>
            <a:ext cx="1008112" cy="7200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24 Conector recto de flecha"/>
          <p:cNvCxnSpPr/>
          <p:nvPr/>
        </p:nvCxnSpPr>
        <p:spPr bwMode="auto">
          <a:xfrm>
            <a:off x="4788024" y="2492896"/>
            <a:ext cx="1008112" cy="2160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26 Conector recto de flecha"/>
          <p:cNvCxnSpPr/>
          <p:nvPr/>
        </p:nvCxnSpPr>
        <p:spPr bwMode="auto">
          <a:xfrm>
            <a:off x="4788024" y="2492896"/>
            <a:ext cx="936104" cy="43204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28 Conector recto de flecha"/>
          <p:cNvCxnSpPr/>
          <p:nvPr/>
        </p:nvCxnSpPr>
        <p:spPr bwMode="auto">
          <a:xfrm>
            <a:off x="4860032" y="2492896"/>
            <a:ext cx="936104" cy="72008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379638" cy="4410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33 Rectángulo"/>
          <p:cNvSpPr/>
          <p:nvPr/>
        </p:nvSpPr>
        <p:spPr>
          <a:xfrm>
            <a:off x="6683896" y="4725144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rgbClr val="021205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causas</a:t>
            </a:r>
            <a:endParaRPr lang="es-ES" sz="5400" b="1" dirty="0">
              <a:ln w="19050">
                <a:solidFill>
                  <a:srgbClr val="021205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539880" y="3501008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rgbClr val="021205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efectos</a:t>
            </a:r>
            <a:endParaRPr lang="es-ES" sz="5400" b="1" dirty="0">
              <a:ln w="19050">
                <a:solidFill>
                  <a:srgbClr val="021205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211960" y="908720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rgbClr val="021205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consecuencias</a:t>
            </a:r>
            <a:endParaRPr lang="es-ES" sz="5400" b="1" cap="none" spc="0" dirty="0">
              <a:ln w="19050">
                <a:solidFill>
                  <a:srgbClr val="021205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12776"/>
            <a:ext cx="3000548" cy="40060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9" name="38 Conector recto de flecha"/>
          <p:cNvCxnSpPr/>
          <p:nvPr/>
        </p:nvCxnSpPr>
        <p:spPr bwMode="auto">
          <a:xfrm>
            <a:off x="4139952" y="4077072"/>
            <a:ext cx="144016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39 Rectángulo redondeado"/>
          <p:cNvSpPr/>
          <p:nvPr/>
        </p:nvSpPr>
        <p:spPr bwMode="auto">
          <a:xfrm>
            <a:off x="3131840" y="4797152"/>
            <a:ext cx="2304256" cy="1440160"/>
          </a:xfrm>
          <a:prstGeom prst="roundRect">
            <a:avLst/>
          </a:prstGeom>
          <a:solidFill>
            <a:srgbClr val="FF7C80">
              <a:alpha val="75000"/>
            </a:srgbClr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131840" y="48691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Humanos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Materiales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Hacer mapa con ubicación</a:t>
            </a:r>
            <a:endParaRPr lang="es-ES" b="1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34" grpId="0"/>
      <p:bldP spid="34" grpId="1"/>
      <p:bldP spid="35" grpId="0"/>
      <p:bldP spid="35" grpId="1"/>
      <p:bldP spid="36" grpId="0"/>
      <p:bldP spid="36" grpId="1"/>
      <p:bldP spid="40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488841" cy="14372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Etapa 2: Planeación y diseño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Pasos involucrados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Planear junto con los  interesados clave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Establecer prioridades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Preparar un plan de programa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Preparar plan de supervisión y evaluación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Decidir cuales recursos son necesarios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Preparar un presupuesto</a:t>
            </a:r>
            <a:endParaRPr lang="es-ES" dirty="0">
              <a:latin typeface="Candar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4774679" cy="25828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2004070" cy="15275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2257424" cy="1871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Etapa 3: Puesta en práctica y supervisión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Pasos involucrados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Desarrollar  planes de trabajo detallados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Movilizar y administrar recursos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Realizar actividades planeadas</a:t>
            </a:r>
          </a:p>
          <a:p>
            <a:pPr lvl="1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Supervisión</a:t>
            </a:r>
          </a:p>
          <a:p>
            <a:pPr lvl="1"/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b="1737"/>
          <a:stretch>
            <a:fillRect/>
          </a:stretch>
        </p:blipFill>
        <p:spPr bwMode="auto">
          <a:xfrm>
            <a:off x="7524328" y="5229200"/>
            <a:ext cx="1512167" cy="14467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2341810" cy="18979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 bwMode="auto">
          <a:xfrm>
            <a:off x="5940152" y="2060848"/>
            <a:ext cx="3203848" cy="1512168"/>
          </a:xfrm>
          <a:prstGeom prst="roundRect">
            <a:avLst/>
          </a:prstGeom>
          <a:solidFill>
            <a:srgbClr val="FF7C80">
              <a:alpha val="75000"/>
            </a:srgbClr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12160" y="2204864"/>
            <a:ext cx="313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Recaudar fondos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Administración financiera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Contratación (RRHH)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Capacitación</a:t>
            </a:r>
          </a:p>
          <a:p>
            <a:pPr>
              <a:buFont typeface="Arial" pitchFamily="34" charset="0"/>
              <a:buChar char="•"/>
            </a:pPr>
            <a:endParaRPr lang="es-ES" b="1" dirty="0" smtClean="0">
              <a:latin typeface="Candar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5508104" y="3789040"/>
            <a:ext cx="3384376" cy="2016224"/>
          </a:xfrm>
          <a:prstGeom prst="roundRect">
            <a:avLst/>
          </a:prstGeom>
          <a:solidFill>
            <a:srgbClr val="FF7C80">
              <a:alpha val="75000"/>
            </a:srgbClr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3861049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Sensibilización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Coordinación y redes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Actividades de inclusión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Prestación de servicios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Defensa de derechos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andara" pitchFamily="34" charset="0"/>
              </a:rPr>
              <a:t>Desarrollo de las capacidades</a:t>
            </a:r>
          </a:p>
          <a:p>
            <a:pPr>
              <a:buFont typeface="Arial" pitchFamily="34" charset="0"/>
              <a:buChar char="•"/>
            </a:pPr>
            <a:endParaRPr lang="es-ES" b="1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251520" y="1268760"/>
          <a:ext cx="777686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Etapa 4: 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.</a:t>
            </a:r>
          </a:p>
          <a:p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229200"/>
            <a:ext cx="1509985" cy="1440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1043608" y="1628800"/>
          <a:ext cx="60960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Objetivos generales de las guías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Brindar orientación sobre cómo desarrollar y fortalecer los programas de la RBC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Promover la RBC como una estrategia para un  desarrollo inclusivo basado en la comunidad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Apoyar a los interesados a satisfacer las necesidades básicas y mejorar  la calidad de vida de las </a:t>
            </a:r>
            <a:r>
              <a:rPr lang="es-CL" sz="28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y sus familias</a:t>
            </a:r>
          </a:p>
          <a:p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Motivar a los interesados para facilitar el fortalecimiento de las personas con discapacidad y sus familias, promoviendo su inclusión</a:t>
            </a:r>
            <a:endParaRPr lang="es-ES" sz="2800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Público de las guías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Primer Público de las guías: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Administradores de la RBC</a:t>
            </a:r>
          </a:p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Segundo  Público de las guías: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personal de la RBC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Trabajadores  de atención 1º en salud, maestros de escuela , trabajadores sociales</a:t>
            </a:r>
          </a:p>
          <a:p>
            <a:pPr lvl="1" algn="just"/>
            <a:r>
              <a:rPr lang="es-CL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y miembros de su familia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Organizaciones de </a:t>
            </a:r>
            <a:r>
              <a:rPr lang="es-CL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PcD</a:t>
            </a: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y grupos de autoayuda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Personal de gobierno y dirigentes locales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Investigadores y académicos</a:t>
            </a: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>
              <a:buNone/>
            </a:pP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592338" cy="17419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Alcance de las guías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ofrecen un panorama básico de los conceptos claves, las metas y los resultados en los que los programas de RBC deberían estar trabajando y brindar actividades sugeridas a fin de lograr esas metas</a:t>
            </a:r>
          </a:p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se presentan en 7 folletos separados: Introducción, Salud, Educación, Subsistencia, Componente Social, Componente de Fortalecimiento y el Complementario.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1: 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Brinda un panorama general de la Discapacidad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Convención  sobre los Derechos de las Personas con Discapacidad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desarrollo de la RBC y la Matriz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   de la RBC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capitulo administración muestra 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	un panorama  general del ciclo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	administrativo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52936"/>
            <a:ext cx="2219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2:  Salud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Promoción de la Salud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Prevención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Atención médica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Rehabilitación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Dispositivos de asistencia</a:t>
            </a:r>
          </a:p>
          <a:p>
            <a:pPr>
              <a:buNone/>
            </a:pPr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	personal</a:t>
            </a:r>
            <a:endParaRPr lang="es-E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277417" cy="3078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3: Educación	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Atención a la infancia temprana y educación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Educación primaria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Educación secundaria y superior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Educación no formal 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Aprendizaje permanente</a:t>
            </a:r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363713" cy="31158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Folleto 4: Subsistencia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Desarrollo de destrezas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Trabajo por cuenta propia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Trabajo remunerado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Servicios financieros</a:t>
            </a:r>
          </a:p>
          <a:p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Protección social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2191122" cy="29553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7">
  <a:themeElements>
    <a:clrScheme name="Tema de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7C80">
            <a:alpha val="75000"/>
          </a:srgbClr>
        </a:solidFill>
        <a:ln w="28575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3124</TotalTime>
  <Words>1303</Words>
  <Application>Microsoft Office PowerPoint</Application>
  <PresentationFormat>Presentación en pantalla (4:3)</PresentationFormat>
  <Paragraphs>226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Candara</vt:lpstr>
      <vt:lpstr>Microsoft PhagsPa</vt:lpstr>
      <vt:lpstr>Narkisim</vt:lpstr>
      <vt:lpstr>Times New Roman</vt:lpstr>
      <vt:lpstr>Wingdings</vt:lpstr>
      <vt:lpstr>Tema7</vt:lpstr>
      <vt:lpstr>Presentación de PowerPoint</vt:lpstr>
      <vt:lpstr>Guías para la RBC 2012</vt:lpstr>
      <vt:lpstr>Objetivos generales de las guías</vt:lpstr>
      <vt:lpstr>Público de las guías</vt:lpstr>
      <vt:lpstr>Alcance de las guías</vt:lpstr>
      <vt:lpstr>Folleto 1: Introducción</vt:lpstr>
      <vt:lpstr>Folleto 2:  Salud</vt:lpstr>
      <vt:lpstr>Folleto 3: Educación  </vt:lpstr>
      <vt:lpstr>Folleto 4: Subsistencia </vt:lpstr>
      <vt:lpstr>Folleto 5: Componente Social </vt:lpstr>
      <vt:lpstr>Folleto 6: Fortalecimiento</vt:lpstr>
      <vt:lpstr>Folleto 7: Complementario</vt:lpstr>
      <vt:lpstr>Presentación de PowerPoint</vt:lpstr>
      <vt:lpstr>Discapacidad</vt:lpstr>
      <vt:lpstr>Epidemiología de la Discapacidad</vt:lpstr>
      <vt:lpstr>Discapacidad y desarrollo inclusivo</vt:lpstr>
      <vt:lpstr>Discapacidad y desarrollo inclusivo</vt:lpstr>
      <vt:lpstr>Hitos relevantes de la RBC</vt:lpstr>
      <vt:lpstr>Presentación de PowerPoint</vt:lpstr>
      <vt:lpstr>Rehabilitación Basada en la Comunidad</vt:lpstr>
      <vt:lpstr>Matriz RBC  y desarrollo inclusivo basado en la comunidad</vt:lpstr>
      <vt:lpstr>Matriz RBC</vt:lpstr>
      <vt:lpstr>Administración</vt:lpstr>
      <vt:lpstr>Etapa 1: Análisis de la situación </vt:lpstr>
      <vt:lpstr>Etapa 2: Planeación y diseño</vt:lpstr>
      <vt:lpstr>Etapa 3: Puesta en práctica y supervisión</vt:lpstr>
      <vt:lpstr>Etapa 4: Evaluación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para la RBC</dc:title>
  <dc:creator>Francisco Nilo Garay</dc:creator>
  <cp:lastModifiedBy>Eladio Recabarren</cp:lastModifiedBy>
  <cp:revision>421</cp:revision>
  <dcterms:created xsi:type="dcterms:W3CDTF">2013-01-03T15:01:01Z</dcterms:created>
  <dcterms:modified xsi:type="dcterms:W3CDTF">2013-10-21T15:30:55Z</dcterms:modified>
</cp:coreProperties>
</file>